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9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7647" autoAdjust="0"/>
  </p:normalViewPr>
  <p:slideViewPr>
    <p:cSldViewPr snapToGrid="0">
      <p:cViewPr>
        <p:scale>
          <a:sx n="100" d="100"/>
          <a:sy n="100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ADAFA-6C7D-45DC-B3C7-46868F968D08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83B79-2EA2-4EE0-8623-53A6128A8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00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https://dreamgonfly.github.io/blog/understanding-rnn/ </a:t>
            </a:r>
            <a:r>
              <a:rPr lang="ko-KR" altLang="en-US" dirty="0"/>
              <a:t>이미지 출처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83B79-2EA2-4EE0-8623-53A6128A82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3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https://wikidocs.net/24996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83B79-2EA2-4EE0-8623-53A6128A82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53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6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8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0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95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9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58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3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8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55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1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EF7B-BFE9-4424-BBA8-030AE97B18C5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0C924-7F6A-4578-A254-612FF30A2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5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7F03EBC-753B-464C-93A0-EC0224CC609C}"/>
              </a:ext>
            </a:extLst>
          </p:cNvPr>
          <p:cNvSpPr/>
          <p:nvPr/>
        </p:nvSpPr>
        <p:spPr>
          <a:xfrm>
            <a:off x="0" y="5588000"/>
            <a:ext cx="12192000" cy="1270000"/>
          </a:xfrm>
          <a:prstGeom prst="rect">
            <a:avLst/>
          </a:prstGeom>
          <a:solidFill>
            <a:schemeClr val="dk1">
              <a:alpha val="4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2D5156-E6B0-46E2-B113-FD8D7466A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345" y="1122363"/>
            <a:ext cx="9781309" cy="238760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Attention is All You Need</a:t>
            </a:r>
            <a:endParaRPr lang="ko-KR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A7BF34-B155-414F-8255-94C0026EF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1928" y="5677814"/>
            <a:ext cx="3583708" cy="109037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2000" dirty="0">
                <a:solidFill>
                  <a:schemeClr val="bg1"/>
                </a:solidFill>
                <a:ea typeface="문체부 제목 돋음체" panose="020B0609000101010101" pitchFamily="49" charset="-127"/>
              </a:rPr>
              <a:t>소프트웨어학과 </a:t>
            </a:r>
            <a:r>
              <a:rPr lang="en-US" altLang="ko-KR" sz="2000" dirty="0">
                <a:solidFill>
                  <a:schemeClr val="bg1"/>
                </a:solidFill>
                <a:ea typeface="문체부 제목 돋음체" panose="020B0609000101010101" pitchFamily="49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ea typeface="문체부 제목 돋음체" panose="020B0609000101010101" pitchFamily="49" charset="-127"/>
              </a:rPr>
              <a:t>학년 윤혜진</a:t>
            </a:r>
          </a:p>
        </p:txBody>
      </p:sp>
    </p:spTree>
    <p:extLst>
      <p:ext uri="{BB962C8B-B14F-4D97-AF65-F5344CB8AC3E}">
        <p14:creationId xmlns:p14="http://schemas.microsoft.com/office/powerpoint/2010/main" val="314142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BGRectangle">
            <a:extLst>
              <a:ext uri="{FF2B5EF4-FFF2-40B4-BE49-F238E27FC236}">
                <a16:creationId xmlns:a16="http://schemas.microsoft.com/office/drawing/2014/main" id="{9CC67894-1D18-43E0-B8E1-ECF37EB0D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3E3398-4840-4DA1-B674-51AE569B2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옥외설치물, 그물, 밤하늘이(가) 표시된 사진&#10;&#10;자동 생성된 설명">
            <a:extLst>
              <a:ext uri="{FF2B5EF4-FFF2-40B4-BE49-F238E27FC236}">
                <a16:creationId xmlns:a16="http://schemas.microsoft.com/office/drawing/2014/main" id="{85C43862-FFE8-45CC-907E-C563F6BD7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70AF6B-4AA8-46F8-9048-AB588D19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Dominant sequent transduction models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6" name="!!Line">
            <a:extLst>
              <a:ext uri="{FF2B5EF4-FFF2-40B4-BE49-F238E27FC236}">
                <a16:creationId xmlns:a16="http://schemas.microsoft.com/office/drawing/2014/main" id="{83306AB0-8BF5-43D5-B5E2-C53EA078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826324"/>
            <a:ext cx="27432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80B12-D381-4565-9064-71E130AE1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Base on CNN/RNN</a:t>
            </a:r>
          </a:p>
          <a:p>
            <a:r>
              <a:rPr lang="en-US" altLang="ko-KR" sz="2400" dirty="0">
                <a:solidFill>
                  <a:srgbClr val="FFFFFF"/>
                </a:solidFill>
              </a:rPr>
              <a:t>Best performing – through attention mechanism</a:t>
            </a: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r>
              <a:rPr lang="en-US" altLang="ko-KR" sz="2400" dirty="0">
                <a:solidFill>
                  <a:srgbClr val="FFFFFF"/>
                </a:solidFill>
              </a:rPr>
              <a:t>Recursion </a:t>
            </a:r>
            <a:r>
              <a:rPr lang="en-US" altLang="ko-KR" sz="2400" dirty="0">
                <a:solidFill>
                  <a:srgbClr val="FFFFFF"/>
                </a:solidFill>
                <a:sym typeface="Wingdings" panose="05000000000000000000" pitchFamily="2" charset="2"/>
              </a:rPr>
              <a:t> hard to parallelize </a:t>
            </a:r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8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BGRectangle">
            <a:extLst>
              <a:ext uri="{FF2B5EF4-FFF2-40B4-BE49-F238E27FC236}">
                <a16:creationId xmlns:a16="http://schemas.microsoft.com/office/drawing/2014/main" id="{9CC67894-1D18-43E0-B8E1-ECF37EB0D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3E3398-4840-4DA1-B674-51AE569B2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옥외설치물, 그물, 밤하늘이(가) 표시된 사진&#10;&#10;자동 생성된 설명">
            <a:extLst>
              <a:ext uri="{FF2B5EF4-FFF2-40B4-BE49-F238E27FC236}">
                <a16:creationId xmlns:a16="http://schemas.microsoft.com/office/drawing/2014/main" id="{85C43862-FFE8-45CC-907E-C563F6BD7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70AF6B-4AA8-46F8-9048-AB588D19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Transformer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!!Line">
            <a:extLst>
              <a:ext uri="{FF2B5EF4-FFF2-40B4-BE49-F238E27FC236}">
                <a16:creationId xmlns:a16="http://schemas.microsoft.com/office/drawing/2014/main" id="{83306AB0-8BF5-43D5-B5E2-C53EA078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826324"/>
            <a:ext cx="27432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80B12-D381-4565-9064-71E130AE1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Only Attention mechanism !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Dispensing with recurrence and convolutions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r>
              <a:rPr lang="en-US" altLang="ko-KR" sz="2400" dirty="0">
                <a:solidFill>
                  <a:schemeClr val="bg1"/>
                </a:solidFill>
                <a:sym typeface="Wingdings" panose="05000000000000000000" pitchFamily="2" charset="2"/>
              </a:rPr>
              <a:t> parallelizable,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86976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BGRectangle">
            <a:extLst>
              <a:ext uri="{FF2B5EF4-FFF2-40B4-BE49-F238E27FC236}">
                <a16:creationId xmlns:a16="http://schemas.microsoft.com/office/drawing/2014/main" id="{9CC67894-1D18-43E0-B8E1-ECF37EB0D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3E3398-4840-4DA1-B674-51AE569B2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옥외설치물, 그물, 밤하늘이(가) 표시된 사진&#10;&#10;자동 생성된 설명">
            <a:extLst>
              <a:ext uri="{FF2B5EF4-FFF2-40B4-BE49-F238E27FC236}">
                <a16:creationId xmlns:a16="http://schemas.microsoft.com/office/drawing/2014/main" id="{85C43862-FFE8-45CC-907E-C563F6BD7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70AF6B-4AA8-46F8-9048-AB588D19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Transformer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!!Line">
            <a:extLst>
              <a:ext uri="{FF2B5EF4-FFF2-40B4-BE49-F238E27FC236}">
                <a16:creationId xmlns:a16="http://schemas.microsoft.com/office/drawing/2014/main" id="{83306AB0-8BF5-43D5-B5E2-C53EA078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826324"/>
            <a:ext cx="27432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F76241-582E-433B-A4A9-DE036B939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406" y="587317"/>
            <a:ext cx="3862647" cy="567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4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BGRectangle">
            <a:extLst>
              <a:ext uri="{FF2B5EF4-FFF2-40B4-BE49-F238E27FC236}">
                <a16:creationId xmlns:a16="http://schemas.microsoft.com/office/drawing/2014/main" id="{9CC67894-1D18-43E0-B8E1-ECF37EB0D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3E3398-4840-4DA1-B674-51AE569B2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옥외설치물, 그물, 밤하늘이(가) 표시된 사진&#10;&#10;자동 생성된 설명">
            <a:extLst>
              <a:ext uri="{FF2B5EF4-FFF2-40B4-BE49-F238E27FC236}">
                <a16:creationId xmlns:a16="http://schemas.microsoft.com/office/drawing/2014/main" id="{85C43862-FFE8-45CC-907E-C563F6BD7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70AF6B-4AA8-46F8-9048-AB588D19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RNN (Recurrent Neural Network)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!!Line">
            <a:extLst>
              <a:ext uri="{FF2B5EF4-FFF2-40B4-BE49-F238E27FC236}">
                <a16:creationId xmlns:a16="http://schemas.microsoft.com/office/drawing/2014/main" id="{83306AB0-8BF5-43D5-B5E2-C53EA078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826324"/>
            <a:ext cx="27432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80B12-D381-4565-9064-71E130AE1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Sequence Model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Sequence ? Ex) </a:t>
            </a:r>
            <a:r>
              <a:rPr lang="ko-KR" altLang="en-US" sz="2400" dirty="0">
                <a:solidFill>
                  <a:schemeClr val="bg1"/>
                </a:solidFill>
              </a:rPr>
              <a:t>단어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문장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Difference from other neural network : hidden state</a:t>
            </a:r>
          </a:p>
        </p:txBody>
      </p:sp>
      <p:pic>
        <p:nvPicPr>
          <p:cNvPr id="2052" name="Picture 4" descr="RNN의 구조 예시">
            <a:extLst>
              <a:ext uri="{FF2B5EF4-FFF2-40B4-BE49-F238E27FC236}">
                <a16:creationId xmlns:a16="http://schemas.microsoft.com/office/drawing/2014/main" id="{5309CD9B-4C55-4437-9C8D-040A6F11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28" y="3577550"/>
            <a:ext cx="8483172" cy="27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십자형 3">
            <a:extLst>
              <a:ext uri="{FF2B5EF4-FFF2-40B4-BE49-F238E27FC236}">
                <a16:creationId xmlns:a16="http://schemas.microsoft.com/office/drawing/2014/main" id="{8AC1354D-BF62-417F-AC5C-549984C09517}"/>
              </a:ext>
            </a:extLst>
          </p:cNvPr>
          <p:cNvSpPr/>
          <p:nvPr/>
        </p:nvSpPr>
        <p:spPr>
          <a:xfrm rot="2700000">
            <a:off x="904875" y="4425384"/>
            <a:ext cx="1171575" cy="1171575"/>
          </a:xfrm>
          <a:prstGeom prst="plus">
            <a:avLst>
              <a:gd name="adj" fmla="val 453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99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BGRectangle">
            <a:extLst>
              <a:ext uri="{FF2B5EF4-FFF2-40B4-BE49-F238E27FC236}">
                <a16:creationId xmlns:a16="http://schemas.microsoft.com/office/drawing/2014/main" id="{9CC67894-1D18-43E0-B8E1-ECF37EB0D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3E3398-4840-4DA1-B674-51AE569B2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옥외설치물, 그물, 밤하늘이(가) 표시된 사진&#10;&#10;자동 생성된 설명">
            <a:extLst>
              <a:ext uri="{FF2B5EF4-FFF2-40B4-BE49-F238E27FC236}">
                <a16:creationId xmlns:a16="http://schemas.microsoft.com/office/drawing/2014/main" id="{85C43862-FFE8-45CC-907E-C563F6BD7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70AF6B-4AA8-46F8-9048-AB588D19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Seq2Seq (Sequence to Sequence)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!!Line">
            <a:extLst>
              <a:ext uri="{FF2B5EF4-FFF2-40B4-BE49-F238E27FC236}">
                <a16:creationId xmlns:a16="http://schemas.microsoft.com/office/drawing/2014/main" id="{83306AB0-8BF5-43D5-B5E2-C53EA078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826324"/>
            <a:ext cx="27432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80B12-D381-4565-9064-71E130AE1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Base on RNN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Problem 1. Context Size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 Problem 2. Vanishing Gradient problem of RNN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sym typeface="Wingdings" panose="05000000000000000000" pitchFamily="2" charset="2"/>
              </a:rPr>
              <a:t>    Attention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F56CDF-E337-45E2-AA6B-37CEA15B1D4F}"/>
              </a:ext>
            </a:extLst>
          </p:cNvPr>
          <p:cNvGrpSpPr/>
          <p:nvPr/>
        </p:nvGrpSpPr>
        <p:grpSpPr>
          <a:xfrm>
            <a:off x="1073578" y="3758739"/>
            <a:ext cx="6475475" cy="2068235"/>
            <a:chOff x="1073578" y="3758739"/>
            <a:chExt cx="6475475" cy="206823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DA4DC2-0058-457B-9282-917436BBA709}"/>
                </a:ext>
              </a:extLst>
            </p:cNvPr>
            <p:cNvSpPr/>
            <p:nvPr/>
          </p:nvSpPr>
          <p:spPr>
            <a:xfrm>
              <a:off x="1073578" y="4400785"/>
              <a:ext cx="6475475" cy="82052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755B58A-2073-4F2F-8A09-7FD348027F7A}"/>
                </a:ext>
              </a:extLst>
            </p:cNvPr>
            <p:cNvSpPr/>
            <p:nvPr/>
          </p:nvSpPr>
          <p:spPr>
            <a:xfrm>
              <a:off x="1453899" y="4579260"/>
              <a:ext cx="1711447" cy="46357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Encoder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799FBD7-6093-4FB5-BC6B-E0D50F3C0059}"/>
                </a:ext>
              </a:extLst>
            </p:cNvPr>
            <p:cNvSpPr/>
            <p:nvPr/>
          </p:nvSpPr>
          <p:spPr>
            <a:xfrm>
              <a:off x="5397234" y="4579260"/>
              <a:ext cx="1711447" cy="46357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Decoder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FB1EB6-4935-49F5-8B26-B0F037D61118}"/>
                </a:ext>
              </a:extLst>
            </p:cNvPr>
            <p:cNvSpPr/>
            <p:nvPr/>
          </p:nvSpPr>
          <p:spPr>
            <a:xfrm>
              <a:off x="3432171" y="4579260"/>
              <a:ext cx="1711447" cy="46357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Context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1A22B7B-6DDF-43E7-923A-9DA6E5345302}"/>
                </a:ext>
              </a:extLst>
            </p:cNvPr>
            <p:cNvSpPr/>
            <p:nvPr/>
          </p:nvSpPr>
          <p:spPr>
            <a:xfrm>
              <a:off x="5397234" y="3758739"/>
              <a:ext cx="1711447" cy="46357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Sequence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B6018E-620C-4EE7-9D41-07A41AC4D91D}"/>
                </a:ext>
              </a:extLst>
            </p:cNvPr>
            <p:cNvSpPr/>
            <p:nvPr/>
          </p:nvSpPr>
          <p:spPr>
            <a:xfrm>
              <a:off x="1453897" y="5363403"/>
              <a:ext cx="1711447" cy="46357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Sequence</a:t>
              </a:r>
              <a:endParaRPr lang="ko-KR" altLang="en-US" dirty="0"/>
            </a:p>
          </p:txBody>
        </p:sp>
        <p:sp>
          <p:nvSpPr>
            <p:cNvPr id="10" name="화살표: 위쪽 9">
              <a:extLst>
                <a:ext uri="{FF2B5EF4-FFF2-40B4-BE49-F238E27FC236}">
                  <a16:creationId xmlns:a16="http://schemas.microsoft.com/office/drawing/2014/main" id="{FCC267D7-E54E-47F2-91B3-C1E09A2F948B}"/>
                </a:ext>
              </a:extLst>
            </p:cNvPr>
            <p:cNvSpPr/>
            <p:nvPr/>
          </p:nvSpPr>
          <p:spPr>
            <a:xfrm>
              <a:off x="2246907" y="5051961"/>
              <a:ext cx="125425" cy="265934"/>
            </a:xfrm>
            <a:prstGeom prst="up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위쪽 20">
              <a:extLst>
                <a:ext uri="{FF2B5EF4-FFF2-40B4-BE49-F238E27FC236}">
                  <a16:creationId xmlns:a16="http://schemas.microsoft.com/office/drawing/2014/main" id="{4C6F3A2F-B198-44FA-9AEC-D0E0522E2BA0}"/>
                </a:ext>
              </a:extLst>
            </p:cNvPr>
            <p:cNvSpPr/>
            <p:nvPr/>
          </p:nvSpPr>
          <p:spPr>
            <a:xfrm>
              <a:off x="6190244" y="4266314"/>
              <a:ext cx="125425" cy="265934"/>
            </a:xfrm>
            <a:prstGeom prst="up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BA86A583-33C4-4148-AE3E-D75EF943E524}"/>
                </a:ext>
              </a:extLst>
            </p:cNvPr>
            <p:cNvSpPr/>
            <p:nvPr/>
          </p:nvSpPr>
          <p:spPr>
            <a:xfrm>
              <a:off x="3222313" y="4716464"/>
              <a:ext cx="197283" cy="183145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BA85F8E9-9167-45A9-BB61-AF91351CA7E8}"/>
                </a:ext>
              </a:extLst>
            </p:cNvPr>
            <p:cNvSpPr/>
            <p:nvPr/>
          </p:nvSpPr>
          <p:spPr>
            <a:xfrm>
              <a:off x="5185508" y="4716464"/>
              <a:ext cx="197283" cy="183145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469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BGRectangle">
            <a:extLst>
              <a:ext uri="{FF2B5EF4-FFF2-40B4-BE49-F238E27FC236}">
                <a16:creationId xmlns:a16="http://schemas.microsoft.com/office/drawing/2014/main" id="{9CC67894-1D18-43E0-B8E1-ECF37EB0D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3E3398-4840-4DA1-B674-51AE569B2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옥외설치물, 그물, 밤하늘이(가) 표시된 사진&#10;&#10;자동 생성된 설명">
            <a:extLst>
              <a:ext uri="{FF2B5EF4-FFF2-40B4-BE49-F238E27FC236}">
                <a16:creationId xmlns:a16="http://schemas.microsoft.com/office/drawing/2014/main" id="{85C43862-FFE8-45CC-907E-C563F6BD7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70AF6B-4AA8-46F8-9048-AB588D19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Attention Mechanism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6" name="!!Line">
            <a:extLst>
              <a:ext uri="{FF2B5EF4-FFF2-40B4-BE49-F238E27FC236}">
                <a16:creationId xmlns:a16="http://schemas.microsoft.com/office/drawing/2014/main" id="{83306AB0-8BF5-43D5-B5E2-C53EA078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826324"/>
            <a:ext cx="27432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80B12-D381-4565-9064-71E130AE1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To correct poor accuracy when long input sequence</a:t>
            </a:r>
          </a:p>
          <a:p>
            <a:r>
              <a:rPr lang="en-US" altLang="ko-KR" sz="2400" dirty="0">
                <a:solidFill>
                  <a:srgbClr val="FFFFFF"/>
                </a:solidFill>
              </a:rPr>
              <a:t>Recheck</a:t>
            </a:r>
            <a:r>
              <a:rPr lang="ko-KR" altLang="en-US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>
                <a:solidFill>
                  <a:srgbClr val="FFFFFF"/>
                </a:solidFill>
              </a:rPr>
              <a:t>the</a:t>
            </a:r>
            <a:r>
              <a:rPr lang="ko-KR" altLang="en-US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>
                <a:solidFill>
                  <a:srgbClr val="FFFFFF"/>
                </a:solidFill>
              </a:rPr>
              <a:t>entire</a:t>
            </a:r>
            <a:r>
              <a:rPr lang="ko-KR" altLang="en-US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>
                <a:solidFill>
                  <a:srgbClr val="FFFFFF"/>
                </a:solidFill>
              </a:rPr>
              <a:t>input</a:t>
            </a:r>
            <a:r>
              <a:rPr lang="ko-KR" altLang="en-US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>
                <a:solidFill>
                  <a:srgbClr val="FFFFFF"/>
                </a:solidFill>
              </a:rPr>
              <a:t>every</a:t>
            </a:r>
            <a:r>
              <a:rPr lang="ko-KR" altLang="en-US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>
                <a:solidFill>
                  <a:srgbClr val="FFFFFF"/>
                </a:solidFill>
              </a:rPr>
              <a:t>time</a:t>
            </a:r>
            <a:r>
              <a:rPr lang="ko-KR" altLang="en-US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>
                <a:solidFill>
                  <a:srgbClr val="FFFFFF"/>
                </a:solidFill>
              </a:rPr>
              <a:t>step</a:t>
            </a:r>
            <a:r>
              <a:rPr lang="ko-KR" altLang="en-US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>
                <a:solidFill>
                  <a:srgbClr val="FFFFFF"/>
                </a:solidFill>
              </a:rPr>
              <a:t>to</a:t>
            </a:r>
            <a:r>
              <a:rPr lang="ko-KR" altLang="en-US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>
                <a:solidFill>
                  <a:srgbClr val="FFFFFF"/>
                </a:solidFill>
              </a:rPr>
              <a:t>predict output </a:t>
            </a:r>
          </a:p>
          <a:p>
            <a:r>
              <a:rPr lang="en-US" altLang="ko-KR" sz="2400" dirty="0">
                <a:solidFill>
                  <a:srgbClr val="FFFFFF"/>
                </a:solidFill>
              </a:rPr>
              <a:t>Attention: associated input </a:t>
            </a:r>
          </a:p>
        </p:txBody>
      </p:sp>
    </p:spTree>
    <p:extLst>
      <p:ext uri="{BB962C8B-B14F-4D97-AF65-F5344CB8AC3E}">
        <p14:creationId xmlns:p14="http://schemas.microsoft.com/office/powerpoint/2010/main" val="226203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</TotalTime>
  <Words>149</Words>
  <Application>Microsoft Office PowerPoint</Application>
  <PresentationFormat>와이드스크린</PresentationFormat>
  <Paragraphs>37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Arial</vt:lpstr>
      <vt:lpstr>Arial Black</vt:lpstr>
      <vt:lpstr>Calibri</vt:lpstr>
      <vt:lpstr>Calibri Light</vt:lpstr>
      <vt:lpstr>Office Theme</vt:lpstr>
      <vt:lpstr>Attention is All You Need</vt:lpstr>
      <vt:lpstr>Dominant sequent transduction models</vt:lpstr>
      <vt:lpstr>Transformer</vt:lpstr>
      <vt:lpstr>Transformer</vt:lpstr>
      <vt:lpstr>RNN (Recurrent Neural Network)</vt:lpstr>
      <vt:lpstr>Seq2Seq (Sequence to Sequence)</vt:lpstr>
      <vt:lpstr>Attention Mechanism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is All You Need</dc:title>
  <dc:creator>yhjsoar5@gmail.com</dc:creator>
  <cp:lastModifiedBy>yhjsoar5@gmail.com</cp:lastModifiedBy>
  <cp:revision>7</cp:revision>
  <dcterms:created xsi:type="dcterms:W3CDTF">2021-03-14T18:11:19Z</dcterms:created>
  <dcterms:modified xsi:type="dcterms:W3CDTF">2021-03-15T01:12:35Z</dcterms:modified>
</cp:coreProperties>
</file>